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s/slide2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s/slide2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s/slide20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notesMasterIdLst>
    <p:notesMasterId r:id="rId26"/>
  </p:notesMasterIdLst>
  <p:sldIdLst>
    <p:sldId id="256" r:id="rId2"/>
    <p:sldId id="328" r:id="rId3"/>
    <p:sldId id="382" r:id="rId4"/>
    <p:sldId id="397" r:id="rId5"/>
    <p:sldId id="398" r:id="rId6"/>
    <p:sldId id="399" r:id="rId7"/>
    <p:sldId id="400" r:id="rId8"/>
    <p:sldId id="401" r:id="rId9"/>
    <p:sldId id="409" r:id="rId10"/>
    <p:sldId id="402" r:id="rId11"/>
    <p:sldId id="403" r:id="rId12"/>
    <p:sldId id="404" r:id="rId13"/>
    <p:sldId id="381" r:id="rId14"/>
    <p:sldId id="405" r:id="rId15"/>
    <p:sldId id="413" r:id="rId16"/>
    <p:sldId id="414" r:id="rId17"/>
    <p:sldId id="406" r:id="rId18"/>
    <p:sldId id="412" r:id="rId19"/>
    <p:sldId id="408" r:id="rId20"/>
    <p:sldId id="407" r:id="rId21"/>
    <p:sldId id="329" r:id="rId22"/>
    <p:sldId id="289" r:id="rId23"/>
    <p:sldId id="290" r:id="rId24"/>
    <p:sldId id="262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clrMru>
    <a:srgbClr val="FFFFFF"/>
    <a:srgbClr val="F4B700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3753" autoAdjust="0"/>
    <p:restoredTop sz="94624" autoAdjust="0"/>
  </p:normalViewPr>
  <p:slideViewPr>
    <p:cSldViewPr>
      <p:cViewPr>
        <p:scale>
          <a:sx n="70" d="100"/>
          <a:sy n="70" d="100"/>
        </p:scale>
        <p:origin x="-1528" y="-7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 New Roman"/>
              </a:defRPr>
            </a:lvl1pPr>
          </a:lstStyle>
          <a:p>
            <a:fld id="{5B5C1340-6082-4D8F-AD34-A5F15DD56CD4}" type="datetimeFigureOut">
              <a:rPr lang="en-US" smtClean="0"/>
              <a:pPr/>
              <a:t>2/25/14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imes New Roman"/>
              </a:defRPr>
            </a:lvl1pPr>
          </a:lstStyle>
          <a:p>
            <a:fld id="{28D6B9FF-5410-457E-816F-AFEA3BB88D8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71620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Times New Roman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>
                <a:latin typeface="Times New Roman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>
                <a:latin typeface="Times New Roman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dirty="0">
                <a:latin typeface="Times New Roman"/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A1549A7-D3F3-46F4-945D-127F6731E132}" type="datetimeFigureOut">
              <a:rPr lang="en-US" smtClean="0"/>
              <a:pPr/>
              <a:t>2/25/14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F2FDA9A-FF6A-4931-960F-DEDD20E2D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49A7-D3F3-46F4-945D-127F6731E132}" type="datetimeFigureOut">
              <a:rPr lang="en-US" smtClean="0"/>
              <a:pPr/>
              <a:t>2/25/14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FDA9A-FF6A-4931-960F-DEDD20E2D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49A7-D3F3-46F4-945D-127F6731E132}" type="datetimeFigureOut">
              <a:rPr lang="en-US" smtClean="0"/>
              <a:pPr/>
              <a:t>2/25/14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FDA9A-FF6A-4931-960F-DEDD20E2D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matchingName="tx" type="tx">
  <p:cSld name="tx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marL="742950" indent="-285750" rtl="0">
              <a:defRPr/>
            </a:lvl2pPr>
            <a:lvl3pPr marL="1143000" indent="-228600" rtl="0">
              <a:defRPr/>
            </a:lvl3pPr>
            <a:lvl4pPr marL="1600200" indent="-228600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03360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49A7-D3F3-46F4-945D-127F6731E132}" type="datetimeFigureOut">
              <a:rPr lang="en-US" smtClean="0"/>
              <a:pPr/>
              <a:t>2/25/14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FDA9A-FF6A-4931-960F-DEDD20E2D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49A7-D3F3-46F4-945D-127F6731E132}" type="datetimeFigureOut">
              <a:rPr lang="en-US" smtClean="0"/>
              <a:pPr/>
              <a:t>2/25/14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FDA9A-FF6A-4931-960F-DEDD20E2D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>
              <a:latin typeface="Times New Roman"/>
            </a:endParaRPr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49A7-D3F3-46F4-945D-127F6731E132}" type="datetimeFigureOut">
              <a:rPr lang="en-US" smtClean="0"/>
              <a:pPr/>
              <a:t>2/25/14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FDA9A-FF6A-4931-960F-DEDD20E2D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49A7-D3F3-46F4-945D-127F6731E132}" type="datetimeFigureOut">
              <a:rPr lang="en-US" smtClean="0"/>
              <a:pPr/>
              <a:t>2/25/14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FDA9A-FF6A-4931-960F-DEDD20E2D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49A7-D3F3-46F4-945D-127F6731E132}" type="datetimeFigureOut">
              <a:rPr lang="en-US" smtClean="0"/>
              <a:pPr/>
              <a:t>2/25/14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FDA9A-FF6A-4931-960F-DEDD20E2D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49A7-D3F3-46F4-945D-127F6731E132}" type="datetimeFigureOut">
              <a:rPr lang="en-US" smtClean="0"/>
              <a:pPr/>
              <a:t>2/25/14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FDA9A-FF6A-4931-960F-DEDD20E2D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6A1549A7-D3F3-46F4-945D-127F6731E132}" type="datetimeFigureOut">
              <a:rPr lang="en-US" smtClean="0"/>
              <a:pPr/>
              <a:t>2/25/14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FDA9A-FF6A-4931-960F-DEDD20E2DA6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PMA Logo (2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162800" y="5562600"/>
            <a:ext cx="1638300" cy="1092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A1549A7-D3F3-46F4-945D-127F6731E132}" type="datetimeFigureOut">
              <a:rPr lang="en-US" smtClean="0"/>
              <a:pPr/>
              <a:t>2/25/14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F2FDA9A-FF6A-4931-960F-DEDD20E2D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latin typeface="Times New Roman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latin typeface="Times New Roman"/>
            </a:endParaRPr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>
              <a:latin typeface="Times New Roman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>
              <a:latin typeface="Times New Roman"/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>
              <a:latin typeface="Times New Roman"/>
            </a:endParaRPr>
          </a:p>
        </p:txBody>
      </p:sp>
      <p:pic>
        <p:nvPicPr>
          <p:cNvPr id="14" name="Picture 13" descr="PMA Logo (2)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162800" y="5562600"/>
            <a:ext cx="1638300" cy="10922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latin typeface="Times New Roman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latin typeface="Times New Roman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>
              <a:latin typeface="Times New Roman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Times New Roman"/>
              </a:defRPr>
            </a:lvl1pPr>
          </a:lstStyle>
          <a:p>
            <a:fld id="{6A1549A7-D3F3-46F4-945D-127F6731E132}" type="datetimeFigureOut">
              <a:rPr lang="en-US" smtClean="0"/>
              <a:pPr/>
              <a:t>2/25/14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Times New Roman"/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  <a:latin typeface="Times New Roman"/>
              </a:defRPr>
            </a:lvl1pPr>
          </a:lstStyle>
          <a:p>
            <a:fld id="{1F2FDA9A-FF6A-4931-960F-DEDD20E2DA6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PMA Logo (2)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7696200" y="5918200"/>
            <a:ext cx="1104900" cy="736600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Times New Roman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Times New Roman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Times New Roman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Times New Roman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Times New Roman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Times New Roman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psupma.weebly.com/calendar.html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awa5344@psu.edu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avr5373@psu.edu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awa5344@psu.edu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677361"/>
          </a:xfrm>
        </p:spPr>
        <p:txBody>
          <a:bodyPr/>
          <a:lstStyle/>
          <a:p>
            <a:pPr algn="ctr"/>
            <a:r>
              <a:rPr lang="en-US" dirty="0" smtClean="0"/>
              <a:t>Professional Management Association</a:t>
            </a:r>
            <a:endParaRPr lang="en-US" dirty="0"/>
          </a:p>
        </p:txBody>
      </p:sp>
      <p:pic>
        <p:nvPicPr>
          <p:cNvPr id="6" name="Picture 5" descr="PMA Logo (2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24100" y="1930400"/>
            <a:ext cx="4495800" cy="299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Wednesday, February 19</a:t>
            </a:r>
            <a:r>
              <a:rPr lang="en-US" baseline="30000" dirty="0" smtClean="0"/>
              <a:t>th</a:t>
            </a:r>
            <a:r>
              <a:rPr lang="en-US" dirty="0" smtClean="0"/>
              <a:t> at 6 pm, 106 Business</a:t>
            </a:r>
          </a:p>
          <a:p>
            <a:endParaRPr lang="en-US" dirty="0"/>
          </a:p>
          <a:p>
            <a:r>
              <a:rPr lang="en-US" dirty="0" smtClean="0"/>
              <a:t>Worth 5 Corporate Relations Points</a:t>
            </a:r>
          </a:p>
          <a:p>
            <a:endParaRPr lang="en-US" dirty="0"/>
          </a:p>
          <a:p>
            <a:r>
              <a:rPr lang="en-US" dirty="0" smtClean="0"/>
              <a:t>Altria will be discussing account and category management (will be an interactive event)</a:t>
            </a:r>
          </a:p>
          <a:p>
            <a:endParaRPr lang="en-US" dirty="0"/>
          </a:p>
          <a:p>
            <a:r>
              <a:rPr lang="en-US" dirty="0" smtClean="0"/>
              <a:t>Food provided!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Professional Development: Altria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37980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be going to decorate the hotel room of our THON family on Thursday night before THON!</a:t>
            </a:r>
          </a:p>
          <a:p>
            <a:endParaRPr lang="en-US" dirty="0"/>
          </a:p>
          <a:p>
            <a:r>
              <a:rPr lang="en-US" dirty="0" smtClean="0"/>
              <a:t>It should be a great way to kick off the weekend a little bit early!</a:t>
            </a:r>
          </a:p>
          <a:p>
            <a:endParaRPr lang="en-US" dirty="0"/>
          </a:p>
          <a:p>
            <a:r>
              <a:rPr lang="en-US" dirty="0" smtClean="0"/>
              <a:t>We will go on the night of Thursday Feb. 20</a:t>
            </a:r>
            <a:r>
              <a:rPr lang="en-US" baseline="30000" dirty="0" smtClean="0"/>
              <a:t>th</a:t>
            </a:r>
            <a:r>
              <a:rPr lang="en-US" dirty="0" smtClean="0"/>
              <a:t> and it will count as 5 THON points.</a:t>
            </a:r>
          </a:p>
          <a:p>
            <a:endParaRPr lang="en-US" dirty="0"/>
          </a:p>
          <a:p>
            <a:r>
              <a:rPr lang="en-US" dirty="0" smtClean="0"/>
              <a:t>See Addy with any questions.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Decorate Miller’s hotel room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117663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February 21</a:t>
            </a:r>
            <a:r>
              <a:rPr lang="en-US" baseline="30000" dirty="0" smtClean="0"/>
              <a:t>st</a:t>
            </a:r>
            <a:r>
              <a:rPr lang="en-US" dirty="0" smtClean="0"/>
              <a:t>-23</a:t>
            </a:r>
            <a:r>
              <a:rPr lang="en-US" baseline="30000" dirty="0" smtClean="0"/>
              <a:t>rd</a:t>
            </a:r>
            <a:r>
              <a:rPr lang="en-US" dirty="0" smtClean="0"/>
              <a:t> at BJC</a:t>
            </a:r>
          </a:p>
          <a:p>
            <a:endParaRPr lang="en-US" dirty="0"/>
          </a:p>
          <a:p>
            <a:r>
              <a:rPr lang="en-US" dirty="0" smtClean="0"/>
              <a:t>Get to know our dancers, Ben and </a:t>
            </a:r>
            <a:r>
              <a:rPr lang="en-US" dirty="0" err="1" smtClean="0"/>
              <a:t>Conor</a:t>
            </a:r>
            <a:r>
              <a:rPr lang="en-US" dirty="0" smtClean="0"/>
              <a:t>!</a:t>
            </a:r>
          </a:p>
          <a:p>
            <a:endParaRPr lang="en-US" dirty="0"/>
          </a:p>
          <a:p>
            <a:r>
              <a:rPr lang="en-US" dirty="0" smtClean="0"/>
              <a:t>We will be </a:t>
            </a:r>
            <a:r>
              <a:rPr lang="en-US" b="1" dirty="0" smtClean="0"/>
              <a:t>STANDING </a:t>
            </a:r>
            <a:r>
              <a:rPr lang="en-US" dirty="0" smtClean="0"/>
              <a:t>with other </a:t>
            </a:r>
            <a:r>
              <a:rPr lang="en-US" dirty="0" err="1" smtClean="0"/>
              <a:t>Smeal</a:t>
            </a:r>
            <a:r>
              <a:rPr lang="en-US" dirty="0" smtClean="0"/>
              <a:t> organizations during THON Weekend</a:t>
            </a:r>
          </a:p>
          <a:p>
            <a:endParaRPr lang="en-US" dirty="0"/>
          </a:p>
          <a:p>
            <a:r>
              <a:rPr lang="en-US" dirty="0" smtClean="0"/>
              <a:t>Sign up for shifts!</a:t>
            </a:r>
          </a:p>
          <a:p>
            <a:endParaRPr lang="en-US" dirty="0"/>
          </a:p>
          <a:p>
            <a:r>
              <a:rPr lang="en-US" dirty="0" smtClean="0"/>
              <a:t>Remember, there will be fewer THON points available after THON weekend, so be sure to attend some THON events this month!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THON Weekend!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142484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Box Tops </a:t>
            </a:r>
          </a:p>
          <a:p>
            <a:pPr lvl="1"/>
            <a:r>
              <a:rPr lang="en-US" dirty="0" smtClean="0"/>
              <a:t>Look for them on household items</a:t>
            </a:r>
          </a:p>
          <a:p>
            <a:pPr lvl="1"/>
            <a:r>
              <a:rPr lang="en-US" dirty="0" smtClean="0"/>
              <a:t>3 points for every 5 box tops</a:t>
            </a:r>
          </a:p>
          <a:p>
            <a:pPr lvl="2"/>
            <a:r>
              <a:rPr lang="en-US" dirty="0" smtClean="0"/>
              <a:t>15 point maximum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Community Service Collections</a:t>
            </a:r>
            <a:endParaRPr lang="en-US" dirty="0"/>
          </a:p>
        </p:txBody>
      </p:sp>
      <p:pic>
        <p:nvPicPr>
          <p:cNvPr id="1026" name="Picture 2" descr="http://bavatuesdays.com/files/2010/10/boxtop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676400"/>
            <a:ext cx="2239817" cy="1523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1468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Team Building Activity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Get in your teams!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56996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Send one member of your team to come see the object to be drawn.</a:t>
            </a:r>
          </a:p>
          <a:p>
            <a:endParaRPr lang="en-US" dirty="0"/>
          </a:p>
          <a:p>
            <a:r>
              <a:rPr lang="en-US" dirty="0" smtClean="0"/>
              <a:t>You will have ten seconds to look, then return and draw for a minute. After you have seen the object you </a:t>
            </a:r>
            <a:r>
              <a:rPr lang="en-US" b="1" u="sng" dirty="0" smtClean="0"/>
              <a:t>cannot</a:t>
            </a:r>
            <a:r>
              <a:rPr lang="en-US" dirty="0" smtClean="0"/>
              <a:t> draw!</a:t>
            </a:r>
          </a:p>
          <a:p>
            <a:endParaRPr lang="en-US" dirty="0"/>
          </a:p>
          <a:p>
            <a:r>
              <a:rPr lang="en-US" dirty="0" smtClean="0"/>
              <a:t>Every minute send up a new person to see the object.</a:t>
            </a:r>
          </a:p>
          <a:p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 the object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410453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did you make the decision as to who would be the first person to only give verbal directions?</a:t>
            </a:r>
          </a:p>
          <a:p>
            <a:endParaRPr lang="en-US" dirty="0"/>
          </a:p>
          <a:p>
            <a:r>
              <a:rPr lang="en-US" dirty="0" smtClean="0"/>
              <a:t>What were some of the challenges of having to dictate orders to the rest of the group?</a:t>
            </a:r>
          </a:p>
          <a:p>
            <a:endParaRPr lang="en-US" dirty="0"/>
          </a:p>
          <a:p>
            <a:r>
              <a:rPr lang="en-US" dirty="0" smtClean="0"/>
              <a:t>Were there any differences in opinion in what the drawing should look like?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Debrief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113855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Reminders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018851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 a reminder to get your application if you are interested.</a:t>
            </a:r>
          </a:p>
          <a:p>
            <a:endParaRPr lang="en-US" dirty="0"/>
          </a:p>
          <a:p>
            <a:r>
              <a:rPr lang="en-US" dirty="0" smtClean="0"/>
              <a:t>Should be a great program this year and we will be kicking off the process with a dinner event on the night of the 17</a:t>
            </a:r>
            <a:r>
              <a:rPr lang="en-US" baseline="30000" dirty="0" smtClean="0"/>
              <a:t>th</a:t>
            </a:r>
            <a:r>
              <a:rPr lang="en-US" dirty="0" smtClean="0"/>
              <a:t> with dinner provided for mentor and mentee attendees.</a:t>
            </a:r>
          </a:p>
          <a:p>
            <a:endParaRPr lang="en-US" dirty="0"/>
          </a:p>
          <a:p>
            <a:r>
              <a:rPr lang="en-US" dirty="0" smtClean="0"/>
              <a:t>See Ben with questions or to sign up!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Mentor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622199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are selecting next year’s President earlier so that they can get fully acclimated to the position</a:t>
            </a:r>
          </a:p>
          <a:p>
            <a:endParaRPr lang="en-US" dirty="0"/>
          </a:p>
          <a:p>
            <a:r>
              <a:rPr lang="en-US" dirty="0" smtClean="0"/>
              <a:t>Will be shadowing President for remainder of semester, actual responsibilities beginning once semester ends</a:t>
            </a:r>
          </a:p>
          <a:p>
            <a:endParaRPr lang="en-US" dirty="0"/>
          </a:p>
          <a:p>
            <a:r>
              <a:rPr lang="en-US" dirty="0" smtClean="0"/>
              <a:t>Applications on listserv emails and due at MIDNIGHT TONIGHT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President Applications Due tonight!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92440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4294967295"/>
          </p:nvPr>
        </p:nvSpPr>
        <p:spPr>
          <a:xfrm>
            <a:off x="304800" y="1481138"/>
            <a:ext cx="8077200" cy="4525962"/>
          </a:xfrm>
        </p:spPr>
        <p:txBody>
          <a:bodyPr>
            <a:normAutofit/>
          </a:bodyPr>
          <a:lstStyle/>
          <a:p>
            <a:r>
              <a:rPr lang="en-US" dirty="0" smtClean="0"/>
              <a:t>Recent Events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Upcoming Events</a:t>
            </a:r>
          </a:p>
          <a:p>
            <a:endParaRPr lang="en-US" dirty="0"/>
          </a:p>
          <a:p>
            <a:r>
              <a:rPr lang="en-US" dirty="0" smtClean="0"/>
              <a:t>Team Building Activity</a:t>
            </a:r>
          </a:p>
          <a:p>
            <a:endParaRPr lang="en-US" dirty="0" smtClean="0"/>
          </a:p>
          <a:p>
            <a:r>
              <a:rPr lang="en-US" dirty="0" smtClean="0"/>
              <a:t>Reminders</a:t>
            </a:r>
          </a:p>
          <a:p>
            <a:endParaRPr lang="en-US" dirty="0" smtClean="0"/>
          </a:p>
          <a:p>
            <a:r>
              <a:rPr lang="en-US" dirty="0" smtClean="0"/>
              <a:t>Committee Meetings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228600" y="381000"/>
            <a:ext cx="8229600" cy="1143000"/>
          </a:xfrm>
        </p:spPr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0629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Global Entrepreneurship Week - a week in November </a:t>
            </a:r>
            <a:r>
              <a:rPr lang="en-US" dirty="0" smtClean="0"/>
              <a:t>that PMA will once again help to organize and run.</a:t>
            </a:r>
          </a:p>
          <a:p>
            <a:endParaRPr lang="en-US" dirty="0"/>
          </a:p>
          <a:p>
            <a:r>
              <a:rPr lang="en-US" dirty="0"/>
              <a:t>Recent graduate Macklin Frederick is working on a project with engineers regarding a new patent-pending watch. A PMA project team will help with running a </a:t>
            </a:r>
            <a:r>
              <a:rPr lang="en-US" dirty="0" err="1"/>
              <a:t>Kickstarter</a:t>
            </a:r>
            <a:r>
              <a:rPr lang="en-US" dirty="0"/>
              <a:t> campaign to raise funds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Applications for each project will be sent out in a special email separate from the listserv.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Management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81536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88091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Office Hours</a:t>
            </a:r>
          </a:p>
          <a:p>
            <a:pPr lvl="1"/>
            <a:r>
              <a:rPr lang="en-US" dirty="0" smtClean="0"/>
              <a:t>Thursdays from 6 pm – 7 pm in 112 Thomas</a:t>
            </a:r>
          </a:p>
          <a:p>
            <a:pPr lvl="1"/>
            <a:r>
              <a:rPr lang="en-US" dirty="0" smtClean="0"/>
              <a:t>Monday 2/17 from 6 pm – 7 pm in 220 Thomas</a:t>
            </a:r>
          </a:p>
          <a:p>
            <a:endParaRPr lang="en-US" dirty="0"/>
          </a:p>
          <a:p>
            <a:r>
              <a:rPr lang="en-US" dirty="0" smtClean="0"/>
              <a:t>Our next meeting is 2/24 with Justin, our alumni advisor, speaking.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PMA is on Facebook and Twitter!</a:t>
            </a:r>
          </a:p>
          <a:p>
            <a:pPr lvl="1"/>
            <a:r>
              <a:rPr lang="en-US" dirty="0" smtClean="0"/>
              <a:t>Twitter is @PMA72</a:t>
            </a:r>
          </a:p>
          <a:p>
            <a:pPr lvl="1"/>
            <a:endParaRPr lang="en-US" dirty="0"/>
          </a:p>
          <a:p>
            <a:r>
              <a:rPr lang="en-US" dirty="0" smtClean="0"/>
              <a:t>Use the </a:t>
            </a:r>
            <a:r>
              <a:rPr lang="en-US" dirty="0" smtClean="0">
                <a:hlinkClick r:id="rId2"/>
              </a:rPr>
              <a:t>calendar</a:t>
            </a:r>
            <a:r>
              <a:rPr lang="en-US" dirty="0" smtClean="0"/>
              <a:t> on our website for upcoming events!</a:t>
            </a:r>
          </a:p>
          <a:p>
            <a:endParaRPr lang="en-US" dirty="0"/>
          </a:p>
          <a:p>
            <a:r>
              <a:rPr lang="en-US" dirty="0" smtClean="0"/>
              <a:t>To Become Active Member</a:t>
            </a:r>
          </a:p>
          <a:p>
            <a:pPr lvl="1"/>
            <a:r>
              <a:rPr lang="en-US" dirty="0" smtClean="0"/>
              <a:t>50 points</a:t>
            </a:r>
          </a:p>
          <a:p>
            <a:pPr lvl="1"/>
            <a:r>
              <a:rPr lang="en-US" dirty="0" smtClean="0"/>
              <a:t>5 points for each committee (10 points for Corporate Relations)</a:t>
            </a:r>
          </a:p>
          <a:p>
            <a:pPr lvl="1"/>
            <a:r>
              <a:rPr lang="en-US" dirty="0" smtClean="0"/>
              <a:t>$20 dues 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5010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End of the semester reward</a:t>
            </a:r>
          </a:p>
          <a:p>
            <a:pPr lvl="1"/>
            <a:r>
              <a:rPr lang="en-US" dirty="0" smtClean="0"/>
              <a:t>Awards Dinner Wednesday, 12/11 at 6 pm! </a:t>
            </a:r>
          </a:p>
          <a:p>
            <a:endParaRPr lang="en-US" dirty="0"/>
          </a:p>
          <a:p>
            <a:r>
              <a:rPr lang="en-US" dirty="0" smtClean="0"/>
              <a:t>Free T-Shirt!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Resume Builder</a:t>
            </a:r>
          </a:p>
          <a:p>
            <a:endParaRPr lang="en-US" dirty="0"/>
          </a:p>
          <a:p>
            <a:r>
              <a:rPr lang="en-US" dirty="0" smtClean="0"/>
              <a:t>Don’t forget about the points competition!</a:t>
            </a:r>
          </a:p>
          <a:p>
            <a:pPr lvl="1"/>
            <a:r>
              <a:rPr lang="en-US" dirty="0" smtClean="0"/>
              <a:t>Platinum, Gold, Silver members</a:t>
            </a:r>
          </a:p>
          <a:p>
            <a:pPr lvl="1"/>
            <a:r>
              <a:rPr lang="en-US" dirty="0" smtClean="0"/>
              <a:t>Beat the Exec Board!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Benefits of Active Membership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2301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 see your committee chair of the committee that you are interested in joining!</a:t>
            </a:r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 for coming!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181600" y="57912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/>
              </a:rPr>
              <a:t>PMA Office Hours:</a:t>
            </a:r>
          </a:p>
          <a:p>
            <a:r>
              <a:rPr lang="en-US" dirty="0" smtClean="0">
                <a:latin typeface="Times New Roman"/>
              </a:rPr>
              <a:t>Monday 6pm, 220 Thomas</a:t>
            </a:r>
            <a:endParaRPr lang="en-US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1964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14020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000" dirty="0" smtClean="0">
                <a:solidFill>
                  <a:schemeClr val="tx1">
                    <a:lumMod val="40000"/>
                    <a:lumOff val="60000"/>
                  </a:schemeClr>
                </a:solidFill>
              </a:rPr>
              <a:t>Thank You!</a:t>
            </a:r>
            <a:endParaRPr lang="en-US" sz="8000" dirty="0">
              <a:solidFill>
                <a:schemeClr val="tx1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6" name="Picture 5" descr="PMA Logo (2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0200" y="1676400"/>
            <a:ext cx="5943600" cy="3962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2/1 – Women’s Hockey Game and Ice Skating</a:t>
            </a:r>
          </a:p>
          <a:p>
            <a:endParaRPr lang="en-US" dirty="0" smtClean="0"/>
          </a:p>
          <a:p>
            <a:r>
              <a:rPr lang="en-US" dirty="0" smtClean="0"/>
              <a:t>2/3 – Ferguson</a:t>
            </a:r>
          </a:p>
          <a:p>
            <a:endParaRPr lang="en-US" dirty="0"/>
          </a:p>
          <a:p>
            <a:r>
              <a:rPr lang="en-US" dirty="0" smtClean="0"/>
              <a:t>2/4 – THON Dancer/Kid Mail Social</a:t>
            </a:r>
          </a:p>
          <a:p>
            <a:endParaRPr lang="en-US" dirty="0"/>
          </a:p>
          <a:p>
            <a:r>
              <a:rPr lang="en-US" dirty="0" smtClean="0"/>
              <a:t>2/7-2/8 – THON Canvassing Trip</a:t>
            </a:r>
          </a:p>
          <a:p>
            <a:endParaRPr lang="en-US" dirty="0"/>
          </a:p>
          <a:p>
            <a:r>
              <a:rPr lang="en-US" dirty="0" smtClean="0"/>
              <a:t>2/10 – THON Blood Drive</a:t>
            </a:r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 Events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2667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2/11 – J&amp;J Games benefiting THON</a:t>
            </a:r>
          </a:p>
          <a:p>
            <a:endParaRPr lang="en-US" dirty="0"/>
          </a:p>
          <a:p>
            <a:r>
              <a:rPr lang="en-US" dirty="0" smtClean="0"/>
              <a:t>2/11 – IM Volleyball</a:t>
            </a:r>
          </a:p>
          <a:p>
            <a:endParaRPr lang="en-US" dirty="0"/>
          </a:p>
          <a:p>
            <a:r>
              <a:rPr lang="en-US" dirty="0" smtClean="0"/>
              <a:t>2/12 – PMA  Date Auction benefiting THON</a:t>
            </a:r>
          </a:p>
          <a:p>
            <a:endParaRPr lang="en-US" dirty="0"/>
          </a:p>
          <a:p>
            <a:r>
              <a:rPr lang="en-US" dirty="0" smtClean="0"/>
              <a:t>2/13- DP Dough Fundraiser for PMA</a:t>
            </a:r>
          </a:p>
          <a:p>
            <a:endParaRPr lang="en-US" dirty="0"/>
          </a:p>
          <a:p>
            <a:r>
              <a:rPr lang="en-US" dirty="0" smtClean="0"/>
              <a:t>2/16 – Pasta Dinner</a:t>
            </a:r>
          </a:p>
          <a:p>
            <a:endParaRPr lang="en-US" dirty="0"/>
          </a:p>
          <a:p>
            <a:r>
              <a:rPr lang="en-US" dirty="0" smtClean="0"/>
              <a:t>2/18 – </a:t>
            </a:r>
            <a:r>
              <a:rPr lang="en-US" dirty="0" err="1" smtClean="0"/>
              <a:t>Tussey</a:t>
            </a:r>
            <a:r>
              <a:rPr lang="en-US" dirty="0" smtClean="0"/>
              <a:t> Mountain Snow-Tubing</a:t>
            </a:r>
          </a:p>
          <a:p>
            <a:endParaRPr lang="en-US" dirty="0"/>
          </a:p>
          <a:p>
            <a:r>
              <a:rPr lang="en-US" dirty="0" smtClean="0"/>
              <a:t>2/19 – Altria on Account and Category Management</a:t>
            </a:r>
          </a:p>
          <a:p>
            <a:endParaRPr lang="en-US" dirty="0"/>
          </a:p>
          <a:p>
            <a:r>
              <a:rPr lang="en-US" dirty="0" smtClean="0"/>
              <a:t>2/20 – Decorate Miller’s Hotel Room</a:t>
            </a:r>
          </a:p>
          <a:p>
            <a:endParaRPr lang="en-US" dirty="0"/>
          </a:p>
          <a:p>
            <a:r>
              <a:rPr lang="en-US" dirty="0" smtClean="0"/>
              <a:t>2/21-2/23 – THON WEEKEND!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Events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48507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Still looking for a few more participants for this event!!</a:t>
            </a:r>
          </a:p>
          <a:p>
            <a:endParaRPr lang="en-US" dirty="0"/>
          </a:p>
          <a:p>
            <a:r>
              <a:rPr lang="en-US" dirty="0" smtClean="0"/>
              <a:t>We need to send ten members to this event in order to participate.</a:t>
            </a:r>
          </a:p>
          <a:p>
            <a:endParaRPr lang="en-US" dirty="0"/>
          </a:p>
          <a:p>
            <a:r>
              <a:rPr lang="en-US" dirty="0" smtClean="0"/>
              <a:t>The event is Tuesday, tomorrow, night from 6-8pm in the </a:t>
            </a:r>
            <a:r>
              <a:rPr lang="en-US" dirty="0" err="1" smtClean="0"/>
              <a:t>Nittany</a:t>
            </a:r>
            <a:r>
              <a:rPr lang="en-US" dirty="0" smtClean="0"/>
              <a:t> Lion Inn.</a:t>
            </a:r>
          </a:p>
          <a:p>
            <a:endParaRPr lang="en-US" dirty="0"/>
          </a:p>
          <a:p>
            <a:r>
              <a:rPr lang="en-US" dirty="0" smtClean="0"/>
              <a:t>Dinner will be provided if you arrive around 5:30.</a:t>
            </a:r>
          </a:p>
          <a:p>
            <a:endParaRPr lang="en-US" dirty="0"/>
          </a:p>
          <a:p>
            <a:r>
              <a:rPr lang="en-US" dirty="0" smtClean="0"/>
              <a:t>Please see me if you have any questions or want to sign up!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J&amp;J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18113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Wednesday February 12</a:t>
            </a:r>
            <a:r>
              <a:rPr lang="en-US" baseline="30000" dirty="0" smtClean="0"/>
              <a:t>th</a:t>
            </a:r>
            <a:r>
              <a:rPr lang="en-US" dirty="0" smtClean="0"/>
              <a:t>, 6 pm in 158 Willard</a:t>
            </a:r>
          </a:p>
          <a:p>
            <a:endParaRPr lang="en-US" dirty="0"/>
          </a:p>
          <a:p>
            <a:r>
              <a:rPr lang="en-US" dirty="0" smtClean="0"/>
              <a:t>Auctioned off worth 10 THON points, attendance worth 5 points</a:t>
            </a:r>
          </a:p>
          <a:p>
            <a:endParaRPr lang="en-US" dirty="0"/>
          </a:p>
          <a:p>
            <a:r>
              <a:rPr lang="en-US" dirty="0" smtClean="0"/>
              <a:t>Tell your friends to come out and bid on a date!</a:t>
            </a:r>
          </a:p>
          <a:p>
            <a:endParaRPr lang="en-US" dirty="0"/>
          </a:p>
          <a:p>
            <a:r>
              <a:rPr lang="en-US" dirty="0"/>
              <a:t>Please contact Addy </a:t>
            </a:r>
            <a:r>
              <a:rPr lang="en-US" dirty="0" err="1"/>
              <a:t>Avdic</a:t>
            </a:r>
            <a:r>
              <a:rPr lang="en-US" dirty="0"/>
              <a:t> (</a:t>
            </a:r>
            <a:r>
              <a:rPr lang="en-US" u="sng" dirty="0">
                <a:hlinkClick r:id="rId2"/>
              </a:rPr>
              <a:t>awa5344@psu.edu</a:t>
            </a:r>
            <a:r>
              <a:rPr lang="en-US" dirty="0"/>
              <a:t>) with any questions or </a:t>
            </a:r>
            <a:r>
              <a:rPr lang="en-US" dirty="0" smtClean="0"/>
              <a:t>concerns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PMA Date Auction benefitting THON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32773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fontAlgn="base"/>
            <a:r>
              <a:rPr lang="en-US" dirty="0" smtClean="0"/>
              <a:t>Thursday, February 13</a:t>
            </a:r>
            <a:r>
              <a:rPr lang="en-US" baseline="30000" dirty="0" smtClean="0"/>
              <a:t>th</a:t>
            </a:r>
            <a:r>
              <a:rPr lang="en-US" dirty="0" smtClean="0"/>
              <a:t>, 5-9 pm</a:t>
            </a:r>
          </a:p>
          <a:p>
            <a:pPr fontAlgn="base"/>
            <a:endParaRPr lang="en-US" dirty="0"/>
          </a:p>
          <a:p>
            <a:pPr fontAlgn="base"/>
            <a:r>
              <a:rPr lang="en-US" dirty="0" smtClean="0"/>
              <a:t>Come </a:t>
            </a:r>
            <a:r>
              <a:rPr lang="en-US" dirty="0"/>
              <a:t>out for some tasty calzones at DP Dough, a State College favorite, while helping to support PMA</a:t>
            </a:r>
            <a:r>
              <a:rPr lang="en-US" dirty="0" smtClean="0"/>
              <a:t>!</a:t>
            </a:r>
          </a:p>
          <a:p>
            <a:pPr fontAlgn="base"/>
            <a:endParaRPr lang="en-US" dirty="0"/>
          </a:p>
          <a:p>
            <a:pPr fontAlgn="base"/>
            <a:r>
              <a:rPr lang="en-US" dirty="0"/>
              <a:t>Delivery also counts, in case you can’t make it there in person</a:t>
            </a:r>
            <a:r>
              <a:rPr lang="en-US" dirty="0" smtClean="0"/>
              <a:t>!</a:t>
            </a:r>
          </a:p>
          <a:p>
            <a:pPr fontAlgn="base"/>
            <a:endParaRPr lang="en-US" dirty="0"/>
          </a:p>
          <a:p>
            <a:pPr fontAlgn="base"/>
            <a:r>
              <a:rPr lang="en-US" dirty="0"/>
              <a:t>Attendance is worth 5 membership points and counts as a social event; please turn your receipt into Angela Ru or Zach </a:t>
            </a:r>
            <a:r>
              <a:rPr lang="en-US" dirty="0" err="1"/>
              <a:t>DeMascole</a:t>
            </a:r>
            <a:r>
              <a:rPr lang="en-US" dirty="0"/>
              <a:t> for </a:t>
            </a:r>
            <a:r>
              <a:rPr lang="en-US" dirty="0" smtClean="0"/>
              <a:t>points</a:t>
            </a:r>
          </a:p>
          <a:p>
            <a:pPr fontAlgn="base"/>
            <a:r>
              <a:rPr lang="en-US" dirty="0" smtClean="0"/>
              <a:t> </a:t>
            </a:r>
            <a:endParaRPr lang="en-US" dirty="0"/>
          </a:p>
          <a:p>
            <a:pPr fontAlgn="base"/>
            <a:r>
              <a:rPr lang="en-US" dirty="0"/>
              <a:t>Please contact Angela Ru (</a:t>
            </a:r>
            <a:r>
              <a:rPr lang="en-US" u="sng" dirty="0">
                <a:hlinkClick r:id="rId2"/>
              </a:rPr>
              <a:t>avr5373@psu.edu</a:t>
            </a:r>
            <a:r>
              <a:rPr lang="en-US" dirty="0"/>
              <a:t>) with any questions or concerns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DP Dough Fundraiser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48437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Sunday, February 16</a:t>
            </a:r>
            <a:r>
              <a:rPr lang="en-US" baseline="30000" dirty="0" smtClean="0"/>
              <a:t>th</a:t>
            </a:r>
            <a:r>
              <a:rPr lang="en-US" dirty="0" smtClean="0"/>
              <a:t>, 5:30-7:30 pm at the Diplomat Apt. 204 (329 E. Beaver Ave)</a:t>
            </a:r>
          </a:p>
          <a:p>
            <a:endParaRPr lang="en-US" dirty="0"/>
          </a:p>
          <a:p>
            <a:pPr fontAlgn="base"/>
            <a:r>
              <a:rPr lang="en-US" dirty="0"/>
              <a:t>Dinner will include spaghetti, salad, and garlic bread!  If you would like to bring any deserts you are also welcome to do so</a:t>
            </a:r>
            <a:r>
              <a:rPr lang="en-US" dirty="0" smtClean="0"/>
              <a:t>!</a:t>
            </a:r>
          </a:p>
          <a:p>
            <a:pPr fontAlgn="base"/>
            <a:endParaRPr lang="en-US" dirty="0"/>
          </a:p>
          <a:p>
            <a:pPr fontAlgn="base"/>
            <a:r>
              <a:rPr lang="en-US" dirty="0"/>
              <a:t>The meal will be $5/person but if you would like to donate more money you are more than </a:t>
            </a:r>
            <a:r>
              <a:rPr lang="en-US" dirty="0" smtClean="0"/>
              <a:t>welcome</a:t>
            </a:r>
          </a:p>
          <a:p>
            <a:pPr fontAlgn="base"/>
            <a:endParaRPr lang="en-US" dirty="0"/>
          </a:p>
          <a:p>
            <a:pPr fontAlgn="base"/>
            <a:r>
              <a:rPr lang="en-US" dirty="0"/>
              <a:t>Attendance is worth 5 membership points and counts as a THON </a:t>
            </a:r>
            <a:r>
              <a:rPr lang="en-US" dirty="0" smtClean="0"/>
              <a:t>event</a:t>
            </a:r>
          </a:p>
          <a:p>
            <a:pPr fontAlgn="base"/>
            <a:endParaRPr lang="en-US" dirty="0"/>
          </a:p>
          <a:p>
            <a:pPr fontAlgn="base"/>
            <a:r>
              <a:rPr lang="en-US" dirty="0"/>
              <a:t>Bring your friends along and RSVP to Addy </a:t>
            </a:r>
            <a:r>
              <a:rPr lang="en-US" dirty="0" err="1"/>
              <a:t>Avdic</a:t>
            </a:r>
            <a:r>
              <a:rPr lang="en-US" dirty="0"/>
              <a:t> by Feb. 14th so we know how much food to prepare</a:t>
            </a:r>
            <a:r>
              <a:rPr lang="en-US" dirty="0" smtClean="0"/>
              <a:t>!</a:t>
            </a:r>
          </a:p>
          <a:p>
            <a:pPr fontAlgn="base"/>
            <a:endParaRPr lang="en-US" dirty="0"/>
          </a:p>
          <a:p>
            <a:pPr fontAlgn="base"/>
            <a:r>
              <a:rPr lang="en-US" dirty="0"/>
              <a:t>Please contact Addy </a:t>
            </a:r>
            <a:r>
              <a:rPr lang="en-US" dirty="0" err="1"/>
              <a:t>Avdic</a:t>
            </a:r>
            <a:r>
              <a:rPr lang="en-US" dirty="0"/>
              <a:t> (</a:t>
            </a:r>
            <a:r>
              <a:rPr lang="en-US" u="sng" dirty="0">
                <a:hlinkClick r:id="rId2"/>
              </a:rPr>
              <a:t>awa5344@psu.edu</a:t>
            </a:r>
            <a:r>
              <a:rPr lang="en-US" dirty="0"/>
              <a:t>) with any questions or concerns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Pasta Dinner benefitting THON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8631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Tuesday February 18</a:t>
            </a:r>
            <a:r>
              <a:rPr lang="en-US" baseline="30000" dirty="0" smtClean="0"/>
              <a:t>th</a:t>
            </a:r>
            <a:r>
              <a:rPr lang="en-US" dirty="0" smtClean="0"/>
              <a:t>. From 6-8:30pm</a:t>
            </a:r>
          </a:p>
          <a:p>
            <a:endParaRPr lang="en-US" dirty="0"/>
          </a:p>
          <a:p>
            <a:r>
              <a:rPr lang="en-US" dirty="0" smtClean="0"/>
              <a:t>It will be $15 dollars if you haven’t paid dues and $10 if you have already paid.</a:t>
            </a:r>
          </a:p>
          <a:p>
            <a:endParaRPr lang="en-US" dirty="0"/>
          </a:p>
          <a:p>
            <a:r>
              <a:rPr lang="en-US" dirty="0" smtClean="0"/>
              <a:t>This is worth 5 social points.</a:t>
            </a:r>
          </a:p>
          <a:p>
            <a:endParaRPr lang="en-US" dirty="0"/>
          </a:p>
          <a:p>
            <a:r>
              <a:rPr lang="en-US" dirty="0" smtClean="0"/>
              <a:t>Please see Angela with any questions!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Tussey</a:t>
            </a:r>
            <a:r>
              <a:rPr lang="en-US" dirty="0" smtClean="0"/>
              <a:t> Mountain Snow-Tubing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730496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MA - New Class Presentation">
  <a:themeElements>
    <a:clrScheme name="Custom 3">
      <a:dk1>
        <a:srgbClr val="003195"/>
      </a:dk1>
      <a:lt1>
        <a:srgbClr val="FFC000"/>
      </a:lt1>
      <a:dk2>
        <a:srgbClr val="002163"/>
      </a:dk2>
      <a:lt2>
        <a:srgbClr val="FFFFA2"/>
      </a:lt2>
      <a:accent1>
        <a:srgbClr val="FFC611"/>
      </a:accent1>
      <a:accent2>
        <a:srgbClr val="FFFF99"/>
      </a:accent2>
      <a:accent3>
        <a:srgbClr val="FFFFCB"/>
      </a:accent3>
      <a:accent4>
        <a:srgbClr val="0042C7"/>
      </a:accent4>
      <a:accent5>
        <a:srgbClr val="4482FF"/>
      </a:accent5>
      <a:accent6>
        <a:srgbClr val="002060"/>
      </a:accent6>
      <a:hlink>
        <a:srgbClr val="168BBA"/>
      </a:hlink>
      <a:folHlink>
        <a:srgbClr val="7030A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4182</TotalTime>
  <Words>1164</Words>
  <Application>Microsoft Macintosh PowerPoint</Application>
  <PresentationFormat>On-screen Show (4:3)</PresentationFormat>
  <Paragraphs>186</Paragraphs>
  <Slides>24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PMA - New Class Presentation</vt:lpstr>
      <vt:lpstr>Professional Management Association</vt:lpstr>
      <vt:lpstr>Agenda</vt:lpstr>
      <vt:lpstr>Recent Events</vt:lpstr>
      <vt:lpstr>Upcoming Events</vt:lpstr>
      <vt:lpstr>J&amp;J</vt:lpstr>
      <vt:lpstr>PMA Date Auction benefitting THON</vt:lpstr>
      <vt:lpstr>DP Dough Fundraiser</vt:lpstr>
      <vt:lpstr>Pasta Dinner benefitting THON</vt:lpstr>
      <vt:lpstr>Tussey Mountain Snow-Tubing</vt:lpstr>
      <vt:lpstr>Professional Development: Altria</vt:lpstr>
      <vt:lpstr>Decorate Miller’s hotel room</vt:lpstr>
      <vt:lpstr>THON Weekend!</vt:lpstr>
      <vt:lpstr>Community Service Collections</vt:lpstr>
      <vt:lpstr>Team Building Activity</vt:lpstr>
      <vt:lpstr>Draw the object</vt:lpstr>
      <vt:lpstr>Debrief</vt:lpstr>
      <vt:lpstr>Reminders</vt:lpstr>
      <vt:lpstr>Mentor Program</vt:lpstr>
      <vt:lpstr>President Applications Due tonight!</vt:lpstr>
      <vt:lpstr>Project Management Program</vt:lpstr>
      <vt:lpstr>Reminders</vt:lpstr>
      <vt:lpstr>Benefits of Active Membership</vt:lpstr>
      <vt:lpstr>Thanks for coming!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Profesional Management Association</dc:title>
  <dc:creator>James</dc:creator>
  <cp:lastModifiedBy>Andy Gurevich</cp:lastModifiedBy>
  <cp:revision>169</cp:revision>
  <dcterms:created xsi:type="dcterms:W3CDTF">2014-02-25T20:20:59Z</dcterms:created>
  <dcterms:modified xsi:type="dcterms:W3CDTF">2014-02-25T20:21:12Z</dcterms:modified>
</cp:coreProperties>
</file>